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96" r:id="rId1"/>
  </p:sldMasterIdLst>
  <p:notesMasterIdLst>
    <p:notesMasterId r:id="rId2"/>
  </p:notesMasterIdLst>
  <p:sldIdLst>
    <p:sldId id="321" r:id="rId3"/>
    <p:sldId id="322" r:id="rId4"/>
    <p:sldId id="323" r:id="rId5"/>
    <p:sldId id="324" r:id="rId6"/>
    <p:sldId id="325" r:id="rId7"/>
    <p:sldId id="326" r:id="rId8"/>
    <p:sldId id="327" r:id="rId9"/>
    <p:sldId id="331" r:id="rId10"/>
    <p:sldId id="332" r:id="rId11"/>
    <p:sldId id="333" r:id="rId12"/>
    <p:sldId id="328" r:id="rId13"/>
    <p:sldId id="329" r:id="rId14"/>
    <p:sldId id="330" r:id="rId15"/>
    <p:sldId id="334" r:id="rId16"/>
    <p:sldId id="335" r:id="rId17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slideViewPr>
    <p:cSldViewPr>
      <p:cViewPr>
        <p:scale>
          <a:sx n="0" d="0"/>
          <a:sy n="0" d="0"/>
        </p:scale>
        <p:origin x="0" y="0"/>
      </p:cViewPr>
    </p:cSldViewPr>
  </p:slide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tableStyles" Target="tableStyles.xml"/><Relationship Id="rId19" Type="http://schemas.openxmlformats.org/officeDocument/2006/relationships/presProps" Target="presProps.xml"/><Relationship Id="rId2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6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97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98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99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0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09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85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8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8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6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7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2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2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2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2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80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8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8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1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2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5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7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8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0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1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62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6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6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9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9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9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4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75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67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EFAA9-3C4E-6248-90AA-8F7CCDD7AED3}" type="datetimeFigureOut">
              <a:rPr lang="en-US"/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97D47-720A-E34B-ACB7-904DBD461E59}" type="slidenum">
              <a:rPr lang="en-US"/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ctrTitle"/>
          </p:nvPr>
        </p:nvSpPr>
        <p:spPr>
          <a:xfrm>
            <a:off x="2536032" y="626098"/>
            <a:ext cx="9144000" cy="2387600"/>
          </a:xfrm>
        </p:spPr>
        <p:txBody>
          <a:bodyPr/>
          <a:p>
            <a:r>
              <a:rPr b="1" sz="7200" lang="en-GB" u="none">
                <a:latin typeface="Times New Roman"/>
                <a:ea typeface="Times New Roman"/>
                <a:cs typeface="Times New Roman"/>
              </a:rPr>
              <a:t>ONLINE PIZZA SHOP</a:t>
            </a:r>
            <a:endParaRPr b="1" sz="7200" lang="en-US" u="none"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2097159" name="Picture 7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2251556" y="-557043"/>
            <a:ext cx="4353008" cy="7972085"/>
          </a:xfrm>
          <a:prstGeom prst="rect"/>
        </p:spPr>
      </p:pic>
      <p:sp>
        <p:nvSpPr>
          <p:cNvPr id="1048614" name="Subtitle 8"/>
          <p:cNvSpPr>
            <a:spLocks noGrp="1"/>
          </p:cNvSpPr>
          <p:nvPr>
            <p:ph type="subTitle" idx="1"/>
          </p:nvPr>
        </p:nvSpPr>
        <p:spPr>
          <a:xfrm>
            <a:off x="2536032" y="2962785"/>
            <a:ext cx="9144000" cy="1706674"/>
          </a:xfrm>
        </p:spPr>
        <p:txBody>
          <a:bodyPr/>
          <a:p>
            <a:r>
              <a:rPr b="1" lang="en-GB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REVIEW</a:t>
            </a:r>
            <a:endParaRPr b="1" lang="en-US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5" name="Rectangle 4"/>
          <p:cNvSpPr/>
          <p:nvPr/>
        </p:nvSpPr>
        <p:spPr>
          <a:xfrm flipH="1">
            <a:off x="1779580" y="-282775"/>
            <a:ext cx="321872" cy="7423547"/>
          </a:xfrm>
          <a:prstGeom prst="rect"/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6" name=""/>
          <p:cNvSpPr txBox="1"/>
          <p:nvPr/>
        </p:nvSpPr>
        <p:spPr>
          <a:xfrm>
            <a:off x="8747151" y="4000677"/>
            <a:ext cx="11077096" cy="2834639"/>
          </a:xfrm>
          <a:prstGeom prst="rect"/>
        </p:spPr>
        <p:txBody>
          <a:bodyPr anchor="t" rtlCol="0" wrap="square">
            <a:spAutoFit/>
          </a:bodyPr>
          <a:p>
            <a:pPr>
              <a:lnSpc>
                <a:spcPct val="100000"/>
              </a:lnSpc>
            </a:pPr>
            <a:endParaRPr b="1" sz="2400" lang="en-GB">
              <a:solidFill>
                <a:srgbClr val="000000"/>
              </a:solidFill>
              <a:latin typeface="Noto Sans Malayalam"/>
              <a:ea typeface="Noto Sans Coptic"/>
              <a:cs typeface="Noto Sans Malayalam"/>
            </a:endParaRPr>
          </a:p>
          <a:p>
            <a:pPr>
              <a:lnSpc>
                <a:spcPct val="100000"/>
              </a:lnSpc>
            </a:pP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Ananthu</a:t>
            </a: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 </a:t>
            </a: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S</a:t>
            </a: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uresh</a:t>
            </a: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                                   </a:t>
            </a:r>
            <a:r>
              <a:rPr altLang="en-GB" b="1" sz="2400" lang="en-US">
                <a:solidFill>
                  <a:srgbClr val="000000"/>
                </a:solidFill>
                <a:latin typeface="Noto Sans Malayalam"/>
                <a:ea typeface="Noto Sans Coptic"/>
                <a:cs typeface="Noto Sans Malayalam"/>
              </a:rPr>
              <a:t> 
Eldho M.S
Blessin Mathew 
Abijith Anil  
Abhijith P.R </a:t>
            </a:r>
            <a:endParaRPr b="1" sz="2400" lang="en-GB">
              <a:solidFill>
                <a:srgbClr val="000000"/>
              </a:solidFill>
              <a:latin typeface="Noto Sans Malayalam"/>
              <a:ea typeface="Noto Sans Coptic"/>
              <a:cs typeface="Noto Sans Malayalam"/>
            </a:endParaRPr>
          </a:p>
        </p:txBody>
      </p:sp>
      <p:sp>
        <p:nvSpPr>
          <p:cNvPr id="1048617" name=""/>
          <p:cNvSpPr txBox="1"/>
          <p:nvPr/>
        </p:nvSpPr>
        <p:spPr>
          <a:xfrm>
            <a:off x="8100335" y="4000677"/>
            <a:ext cx="4000000" cy="510541"/>
          </a:xfrm>
          <a:prstGeom prst="rect"/>
        </p:spPr>
        <p:txBody>
          <a:bodyPr rtlCol="0" wrap="square">
            <a:spAutoFit/>
          </a:bodyPr>
          <a:p>
            <a:r>
              <a:rPr altLang="en-GB" b="1" sz="2800" lang="en-US">
                <a:solidFill>
                  <a:srgbClr val="000000"/>
                </a:solidFill>
              </a:rPr>
              <a:t>BY</a:t>
            </a:r>
            <a:r>
              <a:rPr altLang="en-GB" b="1" sz="2800" lang="en-US">
                <a:solidFill>
                  <a:srgbClr val="000000"/>
                </a:solidFill>
              </a:rPr>
              <a:t> </a:t>
            </a:r>
            <a:r>
              <a:rPr altLang="en-GB" b="1" sz="2800" lang="en-US">
                <a:solidFill>
                  <a:srgbClr val="000000"/>
                </a:solidFill>
              </a:rPr>
              <a:t> </a:t>
            </a:r>
            <a:r>
              <a:rPr altLang="en-GB" b="1" sz="2800" lang="en-US">
                <a:solidFill>
                  <a:srgbClr val="000000"/>
                </a:solidFill>
              </a:rPr>
              <a:t>GR</a:t>
            </a:r>
            <a:r>
              <a:rPr altLang="en-GB" b="1" sz="2800" lang="en-US">
                <a:solidFill>
                  <a:srgbClr val="000000"/>
                </a:solidFill>
              </a:rPr>
              <a:t>OUP</a:t>
            </a:r>
            <a:r>
              <a:rPr altLang="en-GB" b="1" sz="2800" lang="en-US">
                <a:solidFill>
                  <a:srgbClr val="000000"/>
                </a:solidFill>
              </a:rPr>
              <a:t> </a:t>
            </a:r>
            <a:r>
              <a:rPr altLang="en-GB" b="1" sz="2800" lang="en-US">
                <a:solidFill>
                  <a:srgbClr val="000000"/>
                </a:solidFill>
              </a:rPr>
              <a:t>NUMBER</a:t>
            </a:r>
            <a:r>
              <a:rPr altLang="en-GB" b="1" sz="2800" lang="en-US">
                <a:solidFill>
                  <a:srgbClr val="000000"/>
                </a:solidFill>
              </a:rPr>
              <a:t> </a:t>
            </a:r>
            <a:r>
              <a:rPr altLang="en-GB" b="1" sz="2800" lang="en-US">
                <a:solidFill>
                  <a:srgbClr val="FF0000"/>
                </a:solidFill>
              </a:rPr>
              <a:t>:</a:t>
            </a:r>
            <a:r>
              <a:rPr altLang="en-GB" b="1" sz="2800" lang="en-US">
                <a:solidFill>
                  <a:srgbClr val="FF0000"/>
                </a:solidFill>
              </a:rPr>
              <a:t> </a:t>
            </a:r>
            <a:r>
              <a:rPr altLang="en-GB" b="1" sz="2800" lang="en-US">
                <a:solidFill>
                  <a:srgbClr val="000000"/>
                </a:solidFill>
              </a:rPr>
              <a:t>3</a:t>
            </a:r>
            <a:r>
              <a:rPr altLang="en-GB" b="1" sz="2800" lang="en-US">
                <a:solidFill>
                  <a:srgbClr val="000000"/>
                </a:solidFill>
              </a:rPr>
              <a:t> </a:t>
            </a:r>
            <a:endParaRPr b="1" sz="2800" lang="en-GB">
              <a:solidFill>
                <a:srgbClr val="000000"/>
              </a:solidFill>
            </a:endParaRPr>
          </a:p>
        </p:txBody>
      </p:sp>
      <p:sp>
        <p:nvSpPr>
          <p:cNvPr id="1048618" name=""/>
          <p:cNvSpPr/>
          <p:nvPr/>
        </p:nvSpPr>
        <p:spPr>
          <a:xfrm>
            <a:off x="8695076" y="4511217"/>
            <a:ext cx="52074" cy="3048000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619" name=""/>
          <p:cNvSpPr txBox="1"/>
          <p:nvPr/>
        </p:nvSpPr>
        <p:spPr>
          <a:xfrm>
            <a:off x="2101452" y="4032426"/>
            <a:ext cx="4000000" cy="447040"/>
          </a:xfrm>
          <a:prstGeom prst="rect"/>
        </p:spPr>
        <p:txBody>
          <a:bodyPr rtlCol="0" wrap="square">
            <a:spAutoFit/>
          </a:bodyPr>
          <a:p>
            <a:r>
              <a:rPr altLang="en-GB" b="1" sz="2400" lang="en-US">
                <a:solidFill>
                  <a:srgbClr val="000000"/>
                </a:solidFill>
              </a:rPr>
              <a:t>G</a:t>
            </a:r>
            <a:r>
              <a:rPr altLang="en-GB" b="1" sz="2400" lang="en-US">
                <a:solidFill>
                  <a:srgbClr val="000000"/>
                </a:solidFill>
              </a:rPr>
              <a:t>U</a:t>
            </a:r>
            <a:r>
              <a:rPr altLang="en-GB" b="1" sz="2400" lang="en-US">
                <a:solidFill>
                  <a:srgbClr val="000000"/>
                </a:solidFill>
              </a:rPr>
              <a:t>I</a:t>
            </a:r>
            <a:r>
              <a:rPr altLang="en-GB" b="1" sz="2400" lang="en-US">
                <a:solidFill>
                  <a:srgbClr val="000000"/>
                </a:solidFill>
              </a:rPr>
              <a:t>D</a:t>
            </a:r>
            <a:r>
              <a:rPr altLang="en-GB" b="1" sz="2400" lang="en-US">
                <a:solidFill>
                  <a:srgbClr val="000000"/>
                </a:solidFill>
              </a:rPr>
              <a:t>E</a:t>
            </a:r>
            <a:r>
              <a:rPr altLang="en-GB" b="1" sz="2400" lang="en-US">
                <a:solidFill>
                  <a:srgbClr val="000000"/>
                </a:solidFill>
              </a:rPr>
              <a:t>:</a:t>
            </a:r>
            <a:r>
              <a:rPr altLang="en-GB" b="1" sz="2400" lang="en-US">
                <a:solidFill>
                  <a:srgbClr val="000000"/>
                </a:solidFill>
              </a:rPr>
              <a:t> </a:t>
            </a:r>
            <a:r>
              <a:rPr altLang="en-GB" b="1" sz="2400" lang="en-US">
                <a:solidFill>
                  <a:srgbClr val="000000"/>
                </a:solidFill>
              </a:rPr>
              <a:t>Ms. Rajalakshmi K R</a:t>
            </a:r>
            <a:r>
              <a:rPr altLang="en-GB" b="1" sz="2400" lang="en-US">
                <a:solidFill>
                  <a:srgbClr val="000000"/>
                </a:solidFill>
              </a:rPr>
              <a:t> </a:t>
            </a:r>
            <a:endParaRPr b="1" sz="2400" lang="en-GB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5400000">
            <a:off x="9679142" y="1011299"/>
            <a:ext cx="8532091" cy="4835401"/>
          </a:xfrm>
          <a:prstGeom prst="rect"/>
        </p:spPr>
      </p:pic>
      <p:sp>
        <p:nvSpPr>
          <p:cNvPr id="1048638" name=""/>
          <p:cNvSpPr txBox="1"/>
          <p:nvPr/>
        </p:nvSpPr>
        <p:spPr>
          <a:xfrm>
            <a:off x="1227463" y="1372081"/>
            <a:ext cx="10111935" cy="688340"/>
          </a:xfrm>
          <a:prstGeom prst="rect"/>
        </p:spPr>
        <p:txBody>
          <a:bodyPr rtlCol="0" wrap="square">
            <a:spAutoFit/>
          </a:bodyPr>
          <a:p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S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U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B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M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O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D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ULES</a:t>
            </a:r>
            <a:r>
              <a:rPr b="1" sz="4000" lang="en-US" u="sng">
                <a:solidFill>
                  <a:srgbClr val="36363D"/>
                </a:solidFill>
                <a:latin typeface="Times New Roman"/>
                <a:cs typeface="Times New Roman"/>
              </a:rPr>
              <a:t>:</a:t>
            </a:r>
            <a:endParaRPr b="1" sz="4000" lang="en-GB" u="sng">
              <a:solidFill>
                <a:srgbClr val="36363D"/>
              </a:solidFill>
              <a:latin typeface="Times New Roman"/>
              <a:cs typeface="Times New Roman"/>
            </a:endParaRPr>
          </a:p>
        </p:txBody>
      </p:sp>
      <p:sp>
        <p:nvSpPr>
          <p:cNvPr id="1048639" name=""/>
          <p:cNvSpPr txBox="1"/>
          <p:nvPr/>
        </p:nvSpPr>
        <p:spPr>
          <a:xfrm>
            <a:off x="613731" y="537376"/>
            <a:ext cx="10111935" cy="1386840"/>
          </a:xfrm>
          <a:prstGeom prst="rect"/>
        </p:spPr>
        <p:txBody>
          <a:bodyPr rtlCol="0" wrap="square">
            <a:spAutoFit/>
          </a:bodyPr>
          <a:p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USER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1" sz="4400" lang="en-US" u="none">
                <a:solidFill>
                  <a:srgbClr val="000000"/>
                </a:solidFill>
                <a:latin typeface="Times New Roman"/>
                <a:cs typeface="Times New Roman"/>
              </a:rPr>
              <a:t>GEMENT</a:t>
            </a:r>
            <a:endParaRPr b="1" sz="4400" lang="en-GB" u="none">
              <a:solidFill>
                <a:srgbClr val="000000"/>
              </a:solidFill>
              <a:latin typeface="Times New Roman"/>
              <a:cs typeface="Times New Roman"/>
            </a:endParaRPr>
          </a:p>
          <a:p>
            <a:endParaRPr b="1" sz="4400" lang="en-GB" u="none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48640" name=""/>
          <p:cNvSpPr txBox="1"/>
          <p:nvPr/>
        </p:nvSpPr>
        <p:spPr>
          <a:xfrm>
            <a:off x="1253045" y="2014699"/>
            <a:ext cx="11542899" cy="1691639"/>
          </a:xfrm>
          <a:prstGeom prst="rect"/>
        </p:spPr>
        <p:txBody>
          <a:bodyPr rtlCol="0" wrap="square">
            <a:spAutoFit/>
          </a:bodyPr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nagement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F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dback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41" name=""/>
          <p:cNvSpPr/>
          <p:nvPr/>
        </p:nvSpPr>
        <p:spPr>
          <a:xfrm flipV="1">
            <a:off x="1064955" y="1230796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9" name=""/>
          <p:cNvCxnSpPr>
            <a:cxnSpLocks/>
          </p:cNvCxnSpPr>
          <p:nvPr/>
        </p:nvCxnSpPr>
        <p:spPr>
          <a:xfrm>
            <a:off x="7118233" y="-430502"/>
            <a:ext cx="8628184" cy="7719007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153601" y="6346810"/>
            <a:ext cx="12345601" cy="6405359"/>
          </a:xfrm>
          <a:prstGeom prst="rect"/>
        </p:spPr>
      </p:pic>
      <p:sp>
        <p:nvSpPr>
          <p:cNvPr id="1048587" name=""/>
          <p:cNvSpPr txBox="1"/>
          <p:nvPr/>
        </p:nvSpPr>
        <p:spPr>
          <a:xfrm>
            <a:off x="187742" y="613410"/>
            <a:ext cx="6868910" cy="1285239"/>
          </a:xfrm>
          <a:prstGeom prst="rect"/>
        </p:spPr>
        <p:txBody>
          <a:bodyPr rtlCol="0" wrap="square">
            <a:spAutoFit/>
          </a:bodyPr>
          <a:p>
            <a:r>
              <a:rPr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FEASIBILITY STUDY</a:t>
            </a:r>
            <a:endParaRPr sz="4000" lang="en-GB">
              <a:solidFill>
                <a:srgbClr val="000000"/>
              </a:solidFill>
            </a:endParaRPr>
          </a:p>
          <a:p>
            <a:endParaRPr sz="4000" lang="en-GB">
              <a:solidFill>
                <a:srgbClr val="000000"/>
              </a:solidFill>
            </a:endParaRPr>
          </a:p>
        </p:txBody>
      </p:sp>
      <p:sp>
        <p:nvSpPr>
          <p:cNvPr id="1048588" name=""/>
          <p:cNvSpPr txBox="1"/>
          <p:nvPr/>
        </p:nvSpPr>
        <p:spPr>
          <a:xfrm>
            <a:off x="649100" y="1376163"/>
            <a:ext cx="11542899" cy="5387340"/>
          </a:xfrm>
          <a:prstGeom prst="rect"/>
        </p:spPr>
        <p:txBody>
          <a:bodyPr rtlCol="0" wrap="square">
            <a:spAutoFit/>
          </a:bodyPr>
          <a:p>
            <a:pPr indent="0" marL="0">
              <a:lnSpc>
                <a:spcPct val="150000"/>
              </a:lnSpc>
              <a:buNone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 feasibility study is an analysis that takes all of a project's relevant factors.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There are 3 types of feasibility studies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: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Economic feasibilit</a:t>
            </a: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y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Technical</a:t>
            </a: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feasibility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Social</a:t>
            </a:r>
            <a:r>
              <a:rPr altLang="en-US" b="1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feasibility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589" name=""/>
          <p:cNvSpPr/>
          <p:nvPr/>
        </p:nvSpPr>
        <p:spPr>
          <a:xfrm>
            <a:off x="649102" y="1256029"/>
            <a:ext cx="5499415" cy="120134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29" name=""/>
          <p:cNvCxnSpPr>
            <a:cxnSpLocks/>
          </p:cNvCxnSpPr>
          <p:nvPr/>
        </p:nvCxnSpPr>
        <p:spPr>
          <a:xfrm rot="5400000">
            <a:off x="2175008" y="-257244"/>
            <a:ext cx="7947020" cy="13064474"/>
          </a:xfrm>
          <a:prstGeom prst="bentConnector3"/>
          <a:solidFill>
            <a:srgbClr val="FFFFFF"/>
          </a:solidFill>
          <a:ln w="63500">
            <a:solidFill>
              <a:srgbClr val="000000"/>
            </a:solidFill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10159833" y="-113886"/>
            <a:ext cx="10989088" cy="6971886"/>
          </a:xfrm>
          <a:prstGeom prst="rect"/>
        </p:spPr>
      </p:pic>
      <p:sp>
        <p:nvSpPr>
          <p:cNvPr id="1048593" name=""/>
          <p:cNvSpPr txBox="1"/>
          <p:nvPr/>
        </p:nvSpPr>
        <p:spPr>
          <a:xfrm>
            <a:off x="1238669" y="278508"/>
            <a:ext cx="11542899" cy="3583940"/>
          </a:xfrm>
          <a:prstGeom prst="rect"/>
        </p:spPr>
        <p:txBody>
          <a:bodyPr rtlCol="0" wrap="square">
            <a:spAutoFit/>
          </a:bodyPr>
          <a:p>
            <a:pPr indent="0" marL="0">
              <a:buNone/>
            </a:pPr>
            <a:r>
              <a:rPr altLang="en-US" b="1" sz="40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Economic feasibility </a:t>
            </a:r>
            <a:endParaRPr b="1" sz="40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r>
              <a:rPr altLang="en-US" sz="3200" lang="en-GB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•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Cost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is found to be lesser compared to existing system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• staff training cost is decrease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•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Workload 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b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decrease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594" name=""/>
          <p:cNvSpPr txBox="1"/>
          <p:nvPr/>
        </p:nvSpPr>
        <p:spPr>
          <a:xfrm>
            <a:off x="1187695" y="3645426"/>
            <a:ext cx="11235432" cy="2860040"/>
          </a:xfrm>
          <a:prstGeom prst="rect"/>
        </p:spPr>
        <p:txBody>
          <a:bodyPr rtlCol="0" wrap="square">
            <a:spAutoFit/>
          </a:bodyPr>
          <a:p>
            <a:pPr indent="0" marL="0">
              <a:buNone/>
            </a:pPr>
            <a:r>
              <a:rPr altLang="en-US" b="1" sz="40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Technical feasibility</a:t>
            </a:r>
            <a:endParaRPr b="1" sz="40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 proposed  system can be expanded based on the user requirements. 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 new system can handle large volume of data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595" name=""/>
          <p:cNvSpPr/>
          <p:nvPr/>
        </p:nvSpPr>
        <p:spPr>
          <a:xfrm flipV="1">
            <a:off x="1238668" y="4327425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596" name=""/>
          <p:cNvSpPr/>
          <p:nvPr/>
        </p:nvSpPr>
        <p:spPr>
          <a:xfrm flipV="1">
            <a:off x="1238668" y="957377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597" name=""/>
          <p:cNvSpPr/>
          <p:nvPr/>
        </p:nvSpPr>
        <p:spPr>
          <a:xfrm>
            <a:off x="5842202" y="3058280"/>
            <a:ext cx="3048000" cy="660095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1" name=""/>
          <p:cNvCxnSpPr>
            <a:cxnSpLocks/>
          </p:cNvCxnSpPr>
          <p:nvPr/>
        </p:nvCxnSpPr>
        <p:spPr>
          <a:xfrm>
            <a:off x="-2376340" y="-123270"/>
            <a:ext cx="6579301" cy="7537392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5400000">
            <a:off x="8902550" y="987950"/>
            <a:ext cx="10102087" cy="4882101"/>
          </a:xfrm>
          <a:prstGeom prst="rect"/>
        </p:spPr>
      </p:pic>
      <p:sp>
        <p:nvSpPr>
          <p:cNvPr id="1048601" name=""/>
          <p:cNvSpPr txBox="1"/>
          <p:nvPr/>
        </p:nvSpPr>
        <p:spPr>
          <a:xfrm>
            <a:off x="415675" y="547214"/>
            <a:ext cx="10868198" cy="2860040"/>
          </a:xfrm>
          <a:prstGeom prst="rect"/>
        </p:spPr>
        <p:txBody>
          <a:bodyPr rtlCol="0" wrap="square">
            <a:spAutoFit/>
          </a:bodyPr>
          <a:p>
            <a:pPr indent="0" marL="0">
              <a:buNone/>
            </a:pPr>
            <a:r>
              <a:rPr altLang="en-US" b="1" sz="40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Social feasibility</a:t>
            </a:r>
            <a:endParaRPr b="1" sz="40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0" marL="0">
              <a:lnSpc>
                <a:spcPct val="150000"/>
              </a:lnSpc>
              <a:buNone/>
            </a:pP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 proposed system is designed in such a way that even a person who ha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altLang="en-US"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less computer knowledge can interact with the system  freely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02" name=""/>
          <p:cNvSpPr/>
          <p:nvPr/>
        </p:nvSpPr>
        <p:spPr>
          <a:xfrm flipV="1">
            <a:off x="572399" y="1223097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603" name=""/>
          <p:cNvSpPr/>
          <p:nvPr/>
        </p:nvSpPr>
        <p:spPr>
          <a:xfrm>
            <a:off x="5138112" y="3797563"/>
            <a:ext cx="3048000" cy="1027664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604" name=""/>
          <p:cNvSpPr/>
          <p:nvPr/>
        </p:nvSpPr>
        <p:spPr>
          <a:xfrm>
            <a:off x="6227452" y="16192"/>
            <a:ext cx="3048000" cy="976206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3" name=""/>
          <p:cNvCxnSpPr>
            <a:cxnSpLocks/>
          </p:cNvCxnSpPr>
          <p:nvPr/>
        </p:nvCxnSpPr>
        <p:spPr>
          <a:xfrm>
            <a:off x="7374291" y="-570843"/>
            <a:ext cx="8119363" cy="7686464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4352887" y="0"/>
            <a:ext cx="4855440" cy="6858000"/>
          </a:xfrm>
          <a:prstGeom prst="rect"/>
        </p:spPr>
      </p:pic>
      <p:sp>
        <p:nvSpPr>
          <p:cNvPr id="1048642" name=""/>
          <p:cNvSpPr txBox="1"/>
          <p:nvPr/>
        </p:nvSpPr>
        <p:spPr>
          <a:xfrm>
            <a:off x="1302685" y="1038859"/>
            <a:ext cx="10489189" cy="3710940"/>
          </a:xfrm>
          <a:prstGeom prst="rect"/>
        </p:spPr>
        <p:txBody>
          <a:bodyPr rtlCol="0" wrap="square">
            <a:spAutoFit/>
          </a:bodyPr>
          <a:p>
            <a:pPr indent="0" marL="0">
              <a:lnSpc>
                <a:spcPct val="150000"/>
              </a:lnSpc>
              <a:buNone/>
            </a:pP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  application for online pizza shop is easily accessible, informative and helpful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application is user-friendly and very simple there by a common man can easily access it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This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system allows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stomers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to order pizza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f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their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w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ce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r>
              <a:rPr sz="32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It is also upgradable in future</a:t>
            </a:r>
            <a:endParaRPr sz="32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43" name=""/>
          <p:cNvSpPr txBox="1"/>
          <p:nvPr/>
        </p:nvSpPr>
        <p:spPr>
          <a:xfrm>
            <a:off x="871040" y="236219"/>
            <a:ext cx="6868910" cy="802640"/>
          </a:xfrm>
          <a:prstGeom prst="rect"/>
        </p:spPr>
        <p:txBody>
          <a:bodyPr rtlCol="0" wrap="square">
            <a:spAutoFit/>
          </a:bodyPr>
          <a:p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L</a:t>
            </a:r>
            <a:r>
              <a:rPr b="1" sz="4800" lang="en-US">
                <a:solidFill>
                  <a:srgbClr val="000000"/>
                </a:solidFill>
                <a:latin typeface="Times New Roman"/>
                <a:cs typeface="Times New Roman"/>
              </a:rPr>
              <a:t>USION</a:t>
            </a:r>
            <a:endParaRPr sz="4800" lang="en-GB">
              <a:solidFill>
                <a:srgbClr val="000000"/>
              </a:solidFill>
            </a:endParaRPr>
          </a:p>
        </p:txBody>
      </p:sp>
      <p:sp>
        <p:nvSpPr>
          <p:cNvPr id="1048644" name=""/>
          <p:cNvSpPr/>
          <p:nvPr/>
        </p:nvSpPr>
        <p:spPr>
          <a:xfrm>
            <a:off x="1302685" y="930051"/>
            <a:ext cx="4334449" cy="123551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40" name=""/>
          <p:cNvCxnSpPr>
            <a:cxnSpLocks/>
          </p:cNvCxnSpPr>
          <p:nvPr/>
        </p:nvCxnSpPr>
        <p:spPr>
          <a:xfrm>
            <a:off x="-3676180" y="-402263"/>
            <a:ext cx="8527626" cy="7662528"/>
          </a:xfrm>
          <a:prstGeom prst="bentConnector3"/>
          <a:solidFill>
            <a:srgbClr val="FFFFFF"/>
          </a:solidFill>
          <a:ln w="63500">
            <a:solidFill>
              <a:srgbClr val="FF0000"/>
            </a:solidFill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9060436" y="-1620495"/>
            <a:ext cx="11513881" cy="10098990"/>
          </a:xfrm>
          <a:prstGeom prst="rect"/>
        </p:spPr>
      </p:pic>
      <p:sp>
        <p:nvSpPr>
          <p:cNvPr id="1048645" name=""/>
          <p:cNvSpPr/>
          <p:nvPr/>
        </p:nvSpPr>
        <p:spPr>
          <a:xfrm>
            <a:off x="9979128" y="-1620495"/>
            <a:ext cx="325475" cy="9836889"/>
          </a:xfrm>
          <a:prstGeom prst="rect"/>
          <a:solidFill>
            <a:srgbClr val="FFCC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>
              <a:solidFill>
                <a:srgbClr val="FFFFFF"/>
              </a:solidFill>
            </a:endParaRPr>
          </a:p>
        </p:txBody>
      </p:sp>
      <p:sp>
        <p:nvSpPr>
          <p:cNvPr id="1048646" name=""/>
          <p:cNvSpPr txBox="1"/>
          <p:nvPr/>
        </p:nvSpPr>
        <p:spPr>
          <a:xfrm>
            <a:off x="1782318" y="2355481"/>
            <a:ext cx="7278118" cy="1399541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rtlCol="0" wrap="square">
            <a:spAutoFit/>
          </a:bodyPr>
          <a:p>
            <a:r>
              <a:rPr altLang="en-GB" b="1" sz="8800" i="0" lang="en-US" u="none">
                <a:solidFill>
                  <a:srgbClr val="000000"/>
                </a:solidFill>
              </a:rPr>
              <a:t>THANK</a:t>
            </a:r>
            <a:r>
              <a:rPr altLang="en-GB" b="1" sz="8800" i="0" lang="en-US" u="none">
                <a:solidFill>
                  <a:srgbClr val="000000"/>
                </a:solidFill>
              </a:rPr>
              <a:t> </a:t>
            </a:r>
            <a:r>
              <a:rPr altLang="en-GB" b="1" sz="8800" i="0" lang="en-US" u="none">
                <a:solidFill>
                  <a:srgbClr val="000000"/>
                </a:solidFill>
              </a:rPr>
              <a:t>YOU</a:t>
            </a:r>
            <a:endParaRPr b="1" sz="8800" i="0" lang="en-GB" u="none">
              <a:solidFill>
                <a:srgbClr val="000000"/>
              </a:solidFill>
            </a:endParaRPr>
          </a:p>
        </p:txBody>
      </p:sp>
      <p:sp>
        <p:nvSpPr>
          <p:cNvPr id="1048647" name=""/>
          <p:cNvSpPr/>
          <p:nvPr/>
        </p:nvSpPr>
        <p:spPr>
          <a:xfrm rot="5400000" flipH="1">
            <a:off x="6451306" y="1501989"/>
            <a:ext cx="75325" cy="4545729"/>
          </a:xfrm>
          <a:prstGeom prst="rect"/>
          <a:solidFill>
            <a:srgbClr val="FF0000"/>
          </a:solidFill>
          <a:ln>
            <a:noFill/>
            <a:prstDash val="solid"/>
          </a:ln>
        </p:spPr>
        <p:txBody>
          <a:bodyPr anchor="ctr"/>
          <a:p>
            <a:pPr algn="ctr"/>
            <a:endParaRPr lang="en-GB">
              <a:solidFill>
                <a:srgbClr val="FFFFFF"/>
              </a:solidFill>
            </a:endParaRPr>
          </a:p>
        </p:txBody>
      </p:sp>
      <p:sp>
        <p:nvSpPr>
          <p:cNvPr id="1048648" name=""/>
          <p:cNvSpPr/>
          <p:nvPr/>
        </p:nvSpPr>
        <p:spPr>
          <a:xfrm flipH="1">
            <a:off x="8184482" y="1648955"/>
            <a:ext cx="72960" cy="2812590"/>
          </a:xfrm>
          <a:prstGeom prst="rect"/>
          <a:solidFill>
            <a:srgbClr val="FF0000"/>
          </a:solidFill>
          <a:ln>
            <a:noFill/>
            <a:prstDash val="solid"/>
          </a:ln>
        </p:spPr>
        <p:txBody>
          <a:bodyPr anchor="ctr"/>
          <a:p>
            <a:pPr algn="ctr"/>
            <a:endParaRPr lang="en-GB">
              <a:solidFill>
                <a:srgbClr val="FFFFFF"/>
              </a:solidFill>
            </a:endParaRPr>
          </a:p>
        </p:txBody>
      </p:sp>
      <p:sp>
        <p:nvSpPr>
          <p:cNvPr id="1048649" name=""/>
          <p:cNvSpPr txBox="1"/>
          <p:nvPr/>
        </p:nvSpPr>
        <p:spPr>
          <a:xfrm>
            <a:off x="5087092" y="3812516"/>
            <a:ext cx="3890999" cy="396240"/>
          </a:xfrm>
          <a:prstGeom prst="rect"/>
        </p:spPr>
        <p:txBody>
          <a:bodyPr rtlCol="0" wrap="square">
            <a:spAutoFit/>
          </a:bodyPr>
          <a:p>
            <a:r>
              <a:rPr altLang="en-GB" b="1" sz="2000" i="1" lang="en-US" u="none">
                <a:solidFill>
                  <a:srgbClr val="FFCC00"/>
                </a:solidFill>
              </a:rPr>
              <a:t>GRAP</a:t>
            </a:r>
            <a:r>
              <a:rPr altLang="en-GB" b="1" sz="2000" i="1" lang="en-US" u="none">
                <a:solidFill>
                  <a:srgbClr val="FFCC00"/>
                </a:solidFill>
              </a:rPr>
              <a:t> </a:t>
            </a:r>
            <a:r>
              <a:rPr altLang="en-GB" b="1" sz="2000" i="1" lang="en-US" u="none">
                <a:solidFill>
                  <a:srgbClr val="FFCC00"/>
                </a:solidFill>
              </a:rPr>
              <a:t>YOUR</a:t>
            </a:r>
            <a:r>
              <a:rPr altLang="en-GB" b="1" sz="2000" i="1" lang="en-US" u="none">
                <a:solidFill>
                  <a:srgbClr val="FFCC00"/>
                </a:solidFill>
              </a:rPr>
              <a:t> </a:t>
            </a:r>
            <a:r>
              <a:rPr altLang="en-GB" b="1" sz="2000" i="1" lang="en-US" u="none">
                <a:solidFill>
                  <a:srgbClr val="FFCC00"/>
                </a:solidFill>
              </a:rPr>
              <a:t>PIZZA</a:t>
            </a:r>
            <a:r>
              <a:rPr altLang="en-GB" b="1" sz="2000" i="1" lang="en-US" u="none">
                <a:solidFill>
                  <a:srgbClr val="FFCC00"/>
                </a:solidFill>
              </a:rPr>
              <a:t> </a:t>
            </a:r>
            <a:r>
              <a:rPr altLang="en-GB" b="1" sz="2000" i="1" lang="en-US" u="none">
                <a:solidFill>
                  <a:srgbClr val="FFCC00"/>
                </a:solidFill>
              </a:rPr>
              <a:t>NOW</a:t>
            </a:r>
            <a:endParaRPr b="1" sz="2000" i="1" lang="en-GB" u="none">
              <a:solidFill>
                <a:srgbClr val="FFCC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1417958" y="0"/>
            <a:ext cx="7080547" cy="6915420"/>
          </a:xfrm>
          <a:prstGeom prst="rect"/>
        </p:spPr>
      </p:pic>
      <p:sp>
        <p:nvSpPr>
          <p:cNvPr id="1048620" name=""/>
          <p:cNvSpPr txBox="1"/>
          <p:nvPr/>
        </p:nvSpPr>
        <p:spPr>
          <a:xfrm>
            <a:off x="376778" y="524162"/>
            <a:ext cx="7923584" cy="802640"/>
          </a:xfrm>
          <a:prstGeom prst="rect"/>
        </p:spPr>
        <p:txBody>
          <a:bodyPr rtlCol="0" wrap="square">
            <a:spAutoFit/>
          </a:bodyPr>
          <a:p>
            <a:r>
              <a:rPr altLang="en-GB" b="1" sz="4800" lang="en-US">
                <a:solidFill>
                  <a:srgbClr val="36363D"/>
                </a:solidFill>
                <a:latin typeface="Times New Roman"/>
                <a:ea typeface="Times New Roman"/>
                <a:cs typeface="Times New Roman"/>
              </a:rPr>
              <a:t>INTRODUCTION</a:t>
            </a:r>
            <a:endParaRPr b="1" sz="4800" lang="en-GB">
              <a:solidFill>
                <a:srgbClr val="36363D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048621" name=""/>
          <p:cNvSpPr txBox="1"/>
          <p:nvPr/>
        </p:nvSpPr>
        <p:spPr>
          <a:xfrm>
            <a:off x="1001569" y="1378812"/>
            <a:ext cx="10364755" cy="4091940"/>
          </a:xfrm>
          <a:prstGeom prst="rect"/>
        </p:spPr>
        <p:txBody>
          <a:bodyPr rtlCol="0" wrap="square">
            <a:spAutoFit/>
          </a:bodyPr>
          <a:p>
            <a:pPr indent="0" marL="0">
              <a:lnSpc>
                <a:spcPct val="150000"/>
              </a:lnSpc>
              <a:buNone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We are dealing with the project on online pizza shop. The central concept of this application is to allow the customers to shop virtually through internet.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22" name=""/>
          <p:cNvSpPr/>
          <p:nvPr/>
        </p:nvSpPr>
        <p:spPr>
          <a:xfrm>
            <a:off x="1001568" y="1274789"/>
            <a:ext cx="5102184" cy="109844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5" name=""/>
          <p:cNvCxnSpPr>
            <a:cxnSpLocks/>
          </p:cNvCxnSpPr>
          <p:nvPr/>
        </p:nvCxnSpPr>
        <p:spPr>
          <a:xfrm>
            <a:off x="7204880" y="-1898177"/>
            <a:ext cx="8174496" cy="13137658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"/>
          <p:cNvSpPr txBox="1"/>
          <p:nvPr/>
        </p:nvSpPr>
        <p:spPr>
          <a:xfrm>
            <a:off x="525061" y="418743"/>
            <a:ext cx="7923584" cy="802640"/>
          </a:xfrm>
          <a:prstGeom prst="rect"/>
        </p:spPr>
        <p:txBody>
          <a:bodyPr rtlCol="0" wrap="square">
            <a:spAutoFit/>
          </a:bodyPr>
          <a:p>
            <a:r>
              <a:rPr altLang="en-GB" b="1" sz="4800" lang="en-US">
                <a:solidFill>
                  <a:srgbClr val="36363D"/>
                </a:solidFill>
                <a:latin typeface="Times New Roman"/>
                <a:ea typeface="Times New Roman"/>
                <a:cs typeface="Times New Roman"/>
              </a:rPr>
              <a:t>SYSTEM ANALYSIS</a:t>
            </a:r>
            <a:endParaRPr b="1" sz="4800" lang="en-GB">
              <a:solidFill>
                <a:srgbClr val="36363D"/>
              </a:solidFill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6292629"/>
            <a:ext cx="12192000" cy="6244360"/>
          </a:xfrm>
          <a:prstGeom prst="rect"/>
        </p:spPr>
      </p:pic>
      <p:sp>
        <p:nvSpPr>
          <p:cNvPr id="1048629" name=""/>
          <p:cNvSpPr txBox="1"/>
          <p:nvPr/>
        </p:nvSpPr>
        <p:spPr>
          <a:xfrm>
            <a:off x="1050121" y="1221383"/>
            <a:ext cx="11141879" cy="2491740"/>
          </a:xfrm>
          <a:prstGeom prst="rect"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System analysis is conducted for the purpose of studying a system or its parts in order to identify its objectives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t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h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f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sting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stem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k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p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r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p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sed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b="0" sz="3600" lang="en-US">
                <a:solidFill>
                  <a:srgbClr val="000000"/>
                </a:solidFill>
                <a:latin typeface="Times New Roman"/>
                <a:cs typeface="Times New Roman"/>
              </a:rPr>
              <a:t>stem</a:t>
            </a:r>
            <a:endParaRPr b="0" sz="3600" lang="en-GB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48630" name=""/>
          <p:cNvSpPr/>
          <p:nvPr/>
        </p:nvSpPr>
        <p:spPr>
          <a:xfrm>
            <a:off x="1050119" y="1169372"/>
            <a:ext cx="6367737" cy="110339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6" name=""/>
          <p:cNvCxnSpPr>
            <a:cxnSpLocks/>
          </p:cNvCxnSpPr>
          <p:nvPr/>
        </p:nvCxnSpPr>
        <p:spPr>
          <a:xfrm rot="5419224">
            <a:off x="740577" y="-565434"/>
            <a:ext cx="10719139" cy="13453210"/>
          </a:xfrm>
          <a:prstGeom prst="bentConnector3"/>
          <a:solidFill>
            <a:srgbClr val="FFFFFF"/>
          </a:solidFill>
          <a:ln w="63500">
            <a:solidFill>
              <a:srgbClr val="808080"/>
            </a:solidFill>
            <a:prstDash val="soli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10800000">
            <a:off x="0" y="6326464"/>
            <a:ext cx="12192000" cy="6244360"/>
          </a:xfrm>
          <a:prstGeom prst="rect"/>
        </p:spPr>
      </p:pic>
      <p:sp>
        <p:nvSpPr>
          <p:cNvPr id="1048605" name=""/>
          <p:cNvSpPr txBox="1"/>
          <p:nvPr/>
        </p:nvSpPr>
        <p:spPr>
          <a:xfrm>
            <a:off x="287303" y="340655"/>
            <a:ext cx="6772617" cy="1285241"/>
          </a:xfrm>
          <a:prstGeom prst="rect"/>
        </p:spPr>
        <p:txBody>
          <a:bodyPr rtlCol="0" wrap="square">
            <a:spAutoFit/>
          </a:bodyPr>
          <a:p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EXISTING SYSTEM</a:t>
            </a:r>
            <a:endParaRPr b="1" sz="4000" lang="en-GB" u="none">
              <a:solidFill>
                <a:srgbClr val="000000"/>
              </a:solidFill>
              <a:latin typeface="Times New Roman"/>
              <a:cs typeface="Times New Roman"/>
            </a:endParaRPr>
          </a:p>
          <a:p>
            <a:endParaRPr b="1" sz="4000" lang="en-GB" u="none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48606" name=""/>
          <p:cNvSpPr txBox="1"/>
          <p:nvPr/>
        </p:nvSpPr>
        <p:spPr>
          <a:xfrm>
            <a:off x="971789" y="983274"/>
            <a:ext cx="11045402" cy="2491739"/>
          </a:xfrm>
          <a:prstGeom prst="rect"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x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ting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system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y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sical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works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ally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l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omers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visit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ly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some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blems</a:t>
            </a: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07" name=""/>
          <p:cNvSpPr/>
          <p:nvPr/>
        </p:nvSpPr>
        <p:spPr>
          <a:xfrm flipV="1">
            <a:off x="971788" y="977156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4" name=""/>
          <p:cNvCxnSpPr>
            <a:cxnSpLocks/>
          </p:cNvCxnSpPr>
          <p:nvPr/>
        </p:nvCxnSpPr>
        <p:spPr>
          <a:xfrm rot="5400000">
            <a:off x="2520214" y="-853902"/>
            <a:ext cx="7948548" cy="14097518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"/>
          <p:cNvSpPr txBox="1"/>
          <p:nvPr/>
        </p:nvSpPr>
        <p:spPr>
          <a:xfrm>
            <a:off x="305399" y="548638"/>
            <a:ext cx="9621355" cy="1158241"/>
          </a:xfrm>
          <a:prstGeom prst="rect"/>
        </p:spPr>
        <p:txBody>
          <a:bodyPr rtlCol="0" wrap="square">
            <a:spAutoFit/>
          </a:bodyPr>
          <a:p>
            <a:pPr algn="l"/>
            <a:r>
              <a:rPr b="1" sz="3600" lang="en-US" u="none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DISADVANTAGES OF EXISTING SYSTEM</a:t>
            </a:r>
            <a:endParaRPr b="1" sz="3600" lang="en-GB" u="none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algn="l"/>
            <a:endParaRPr b="1" sz="3600" lang="en-GB" u="none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1413117" y="0"/>
            <a:ext cx="1707742" cy="6858000"/>
          </a:xfrm>
          <a:prstGeom prst="rect"/>
        </p:spPr>
      </p:pic>
      <p:sp>
        <p:nvSpPr>
          <p:cNvPr id="1048599" name=""/>
          <p:cNvSpPr txBox="1"/>
          <p:nvPr/>
        </p:nvSpPr>
        <p:spPr>
          <a:xfrm>
            <a:off x="863566" y="1127759"/>
            <a:ext cx="11045402" cy="4091940"/>
          </a:xfrm>
          <a:prstGeom prst="rect"/>
        </p:spPr>
        <p:txBody>
          <a:bodyPr rtlCol="0" wrap="square">
            <a:spAutoFit/>
          </a:bodyPr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Time consuming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Less user friendly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Description of product limited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Difficult to identity required product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More manpower required 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cxnSp>
        <p:nvCxnSpPr>
          <p:cNvPr id="3145732" name=""/>
          <p:cNvCxnSpPr>
            <a:cxnSpLocks/>
          </p:cNvCxnSpPr>
          <p:nvPr/>
        </p:nvCxnSpPr>
        <p:spPr>
          <a:xfrm>
            <a:off x="8218346" y="-665967"/>
            <a:ext cx="6206545" cy="8739308"/>
          </a:xfrm>
          <a:prstGeom prst="bentConnector3"/>
          <a:solidFill>
            <a:srgbClr val="FFFFFF"/>
          </a:solidFill>
          <a:ln w="63500">
            <a:solidFill>
              <a:srgbClr val="36363D"/>
            </a:solidFill>
          </a:ln>
        </p:spPr>
      </p:cxnSp>
      <p:sp>
        <p:nvSpPr>
          <p:cNvPr id="1048600" name=""/>
          <p:cNvSpPr/>
          <p:nvPr/>
        </p:nvSpPr>
        <p:spPr>
          <a:xfrm>
            <a:off x="863566" y="1090122"/>
            <a:ext cx="9167902" cy="37636"/>
          </a:xfrm>
          <a:prstGeom prst="rect"/>
          <a:solidFill>
            <a:srgbClr val="FF66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"/>
          <p:cNvSpPr txBox="1"/>
          <p:nvPr/>
        </p:nvSpPr>
        <p:spPr>
          <a:xfrm>
            <a:off x="426725" y="431813"/>
            <a:ext cx="6868910" cy="1285240"/>
          </a:xfrm>
          <a:prstGeom prst="rect"/>
        </p:spPr>
        <p:txBody>
          <a:bodyPr rtlCol="0" wrap="square">
            <a:spAutoFit/>
          </a:bodyPr>
          <a:p>
            <a:r>
              <a:rPr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PROPOSED</a:t>
            </a:r>
            <a:r>
              <a:rPr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SYSTEM</a:t>
            </a:r>
            <a:endParaRPr b="1" sz="40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r>
              <a:rPr sz="4000" lang="en-GB">
                <a:solidFill>
                  <a:srgbClr val="000000"/>
                </a:solidFill>
              </a:rPr>
              <a:t>
</a:t>
            </a:r>
            <a:endParaRPr sz="4000" lang="en-GB">
              <a:solidFill>
                <a:srgbClr val="000000"/>
              </a:solidFill>
            </a:endParaRPr>
          </a:p>
        </p:txBody>
      </p:sp>
      <p:sp>
        <p:nvSpPr>
          <p:cNvPr id="1048591" name=""/>
          <p:cNvSpPr txBox="1"/>
          <p:nvPr/>
        </p:nvSpPr>
        <p:spPr>
          <a:xfrm>
            <a:off x="877388" y="1074432"/>
            <a:ext cx="9903667" cy="4091940"/>
          </a:xfrm>
          <a:prstGeom prst="rect"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The drawbacks of the existing system can be solved by new system.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h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t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l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p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l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ivery</a:t>
            </a:r>
            <a:endParaRPr sz="36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U</a:t>
            </a: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ser friendly</a:t>
            </a:r>
            <a:endParaRPr sz="36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sz="3600" lang="en-US">
                <a:solidFill>
                  <a:srgbClr val="000000"/>
                </a:solidFill>
                <a:latin typeface="Times New Roman"/>
                <a:cs typeface="Times New Roman"/>
              </a:rPr>
              <a:t>Save time</a:t>
            </a:r>
            <a:endParaRPr sz="36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endParaRPr sz="3600" lang="en-GB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16200000">
            <a:off x="9792436" y="1011300"/>
            <a:ext cx="8532091" cy="4835401"/>
          </a:xfrm>
          <a:prstGeom prst="rect"/>
        </p:spPr>
      </p:pic>
      <p:sp>
        <p:nvSpPr>
          <p:cNvPr id="1048592" name=""/>
          <p:cNvSpPr/>
          <p:nvPr/>
        </p:nvSpPr>
        <p:spPr>
          <a:xfrm flipV="1">
            <a:off x="877388" y="1071373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0" name=""/>
          <p:cNvCxnSpPr>
            <a:cxnSpLocks/>
          </p:cNvCxnSpPr>
          <p:nvPr/>
        </p:nvCxnSpPr>
        <p:spPr>
          <a:xfrm>
            <a:off x="7840988" y="-837045"/>
            <a:ext cx="7410245" cy="8556020"/>
          </a:xfrm>
          <a:prstGeom prst="bentConnector3"/>
          <a:solidFill>
            <a:srgbClr val="FFFFFF"/>
          </a:solidFill>
          <a:ln w="63500">
            <a:solidFill>
              <a:srgbClr val="FF0000"/>
            </a:solidFill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5382821">
            <a:off x="-6024066" y="871221"/>
            <a:ext cx="7859274" cy="5115559"/>
          </a:xfrm>
          <a:prstGeom prst="rect"/>
        </p:spPr>
      </p:pic>
      <p:sp>
        <p:nvSpPr>
          <p:cNvPr id="1048584" name=""/>
          <p:cNvSpPr txBox="1"/>
          <p:nvPr/>
        </p:nvSpPr>
        <p:spPr>
          <a:xfrm>
            <a:off x="875221" y="426726"/>
            <a:ext cx="9621355" cy="1158240"/>
          </a:xfrm>
          <a:prstGeom prst="rect"/>
        </p:spPr>
        <p:txBody>
          <a:bodyPr rtlCol="0" wrap="square">
            <a:spAutoFit/>
          </a:bodyPr>
          <a:p>
            <a:r>
              <a:rPr b="1" sz="3600" lang="en-US" u="none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ADVANTAGES OF PROPOSED SYSTEM</a:t>
            </a:r>
            <a:endParaRPr b="1" sz="3600" lang="en-GB" u="none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endParaRPr b="1" sz="3600" lang="en-GB" u="none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585" name=""/>
          <p:cNvSpPr txBox="1"/>
          <p:nvPr/>
        </p:nvSpPr>
        <p:spPr>
          <a:xfrm>
            <a:off x="1251560" y="982980"/>
            <a:ext cx="11542899" cy="4892039"/>
          </a:xfrm>
          <a:prstGeom prst="rect"/>
        </p:spPr>
        <p:txBody>
          <a:bodyPr rtlCol="0" wrap="square">
            <a:spAutoFit/>
          </a:bodyPr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Reliable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Fast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Better Service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User friendly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Greater efficiency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Ease of use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cxnSp>
        <p:nvCxnSpPr>
          <p:cNvPr id="3145728" name=""/>
          <p:cNvCxnSpPr>
            <a:cxnSpLocks/>
          </p:cNvCxnSpPr>
          <p:nvPr/>
        </p:nvCxnSpPr>
        <p:spPr>
          <a:xfrm>
            <a:off x="-3106174" y="-513369"/>
            <a:ext cx="7330915" cy="8905673"/>
          </a:xfrm>
          <a:prstGeom prst="bentConnector3"/>
          <a:solidFill>
            <a:srgbClr val="FFFFFF"/>
          </a:solidFill>
          <a:ln w="63500">
            <a:solidFill>
              <a:srgbClr val="FFC000"/>
            </a:solidFill>
          </a:ln>
        </p:spPr>
      </p:cxnSp>
      <p:sp>
        <p:nvSpPr>
          <p:cNvPr id="1048586" name=""/>
          <p:cNvSpPr/>
          <p:nvPr/>
        </p:nvSpPr>
        <p:spPr>
          <a:xfrm>
            <a:off x="1512048" y="1005845"/>
            <a:ext cx="9167902" cy="37636"/>
          </a:xfrm>
          <a:prstGeom prst="rect"/>
          <a:solidFill>
            <a:srgbClr val="FF66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"/>
          <p:cNvSpPr txBox="1"/>
          <p:nvPr/>
        </p:nvSpPr>
        <p:spPr>
          <a:xfrm>
            <a:off x="472488" y="863751"/>
            <a:ext cx="7923584" cy="802640"/>
          </a:xfrm>
          <a:prstGeom prst="rect"/>
        </p:spPr>
        <p:txBody>
          <a:bodyPr rtlCol="0" wrap="square">
            <a:spAutoFit/>
          </a:bodyPr>
          <a:p>
            <a:r>
              <a:rPr altLang="en-GB" b="1" sz="480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M</a:t>
            </a:r>
            <a:r>
              <a:rPr altLang="en-GB" b="1" sz="480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</a:t>
            </a:r>
            <a:r>
              <a:rPr altLang="en-GB" b="1" sz="480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</a:t>
            </a:r>
            <a:r>
              <a:rPr altLang="en-GB" b="1" sz="480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U</a:t>
            </a:r>
            <a:r>
              <a:rPr altLang="en-GB" b="1" sz="480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LES</a:t>
            </a:r>
            <a:endParaRPr b="1" sz="4800" lang="en-GB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376606" y="-6650199"/>
            <a:ext cx="12945213" cy="7096975"/>
          </a:xfrm>
          <a:prstGeom prst="rect"/>
        </p:spPr>
      </p:pic>
      <p:sp>
        <p:nvSpPr>
          <p:cNvPr id="1048632" name=""/>
          <p:cNvSpPr/>
          <p:nvPr/>
        </p:nvSpPr>
        <p:spPr>
          <a:xfrm>
            <a:off x="734282" y="1627888"/>
            <a:ext cx="3699998" cy="110911"/>
          </a:xfrm>
          <a:prstGeom prst="rect"/>
          <a:solidFill>
            <a:srgbClr val="FFC000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GB"/>
          </a:p>
        </p:txBody>
      </p:sp>
      <p:sp>
        <p:nvSpPr>
          <p:cNvPr id="1048633" name=""/>
          <p:cNvSpPr txBox="1"/>
          <p:nvPr/>
        </p:nvSpPr>
        <p:spPr>
          <a:xfrm>
            <a:off x="1187985" y="1738800"/>
            <a:ext cx="8076699" cy="1894840"/>
          </a:xfrm>
          <a:prstGeom prst="rect"/>
        </p:spPr>
        <p:txBody>
          <a:bodyPr rtlCol="0" wrap="square">
            <a:spAutoFit/>
          </a:bodyPr>
          <a:p>
            <a:pPr indent="-571500" marL="571500">
              <a:lnSpc>
                <a:spcPct val="150000"/>
              </a:lnSpc>
              <a:buFont typeface="Wingdings" charset="2"/>
              <a:buChar char="n"/>
            </a:pP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STRATION</a:t>
            </a:r>
            <a:endParaRPr b="1" sz="40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indent="-571500" marL="571500">
              <a:lnSpc>
                <a:spcPct val="150000"/>
              </a:lnSpc>
              <a:buFont typeface="Wingdings" charset="2"/>
              <a:buChar char="n"/>
            </a:pP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U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E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R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altLang="en-US" b="1" sz="4000" lang="en-US">
                <a:solidFill>
                  <a:srgbClr val="000000"/>
                </a:solidFill>
                <a:latin typeface="Times New Roman"/>
                <a:cs typeface="Times New Roman"/>
              </a:rPr>
              <a:t>GEMENT</a:t>
            </a:r>
            <a:endParaRPr b="1" sz="4000" lang="en-GB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3145737" name=""/>
          <p:cNvCxnSpPr>
            <a:cxnSpLocks/>
          </p:cNvCxnSpPr>
          <p:nvPr/>
        </p:nvCxnSpPr>
        <p:spPr>
          <a:xfrm rot="5400000">
            <a:off x="2072231" y="-6253087"/>
            <a:ext cx="8725657" cy="13623339"/>
          </a:xfrm>
          <a:prstGeom prst="bentConnector3"/>
          <a:solidFill>
            <a:srgbClr val="FFFFFF"/>
          </a:solidFill>
          <a:ln w="63500">
            <a:solidFill>
              <a:srgbClr val="FF0000"/>
            </a:solidFill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12316073" y="0"/>
            <a:ext cx="12853452" cy="6771178"/>
          </a:xfrm>
          <a:prstGeom prst="rect"/>
        </p:spPr>
      </p:pic>
      <p:sp>
        <p:nvSpPr>
          <p:cNvPr id="1048634" name=""/>
          <p:cNvSpPr txBox="1"/>
          <p:nvPr/>
        </p:nvSpPr>
        <p:spPr>
          <a:xfrm>
            <a:off x="1013575" y="620807"/>
            <a:ext cx="6772617" cy="1386840"/>
          </a:xfrm>
          <a:prstGeom prst="rect"/>
        </p:spPr>
        <p:txBody>
          <a:bodyPr rtlCol="0" wrap="square">
            <a:spAutoFit/>
          </a:bodyPr>
          <a:p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ISTRATI</a:t>
            </a:r>
            <a:r>
              <a:rPr b="1" sz="4400" lang="en-US">
                <a:solidFill>
                  <a:srgbClr val="000000"/>
                </a:solidFill>
                <a:latin typeface="Times New Roman"/>
                <a:cs typeface="Times New Roman"/>
              </a:rPr>
              <a:t>ON</a:t>
            </a:r>
            <a:endParaRPr b="1" sz="4400" lang="en-GB">
              <a:solidFill>
                <a:srgbClr val="000000"/>
              </a:solidFill>
              <a:latin typeface="Times New Roman"/>
              <a:cs typeface="Times New Roman"/>
            </a:endParaRPr>
          </a:p>
          <a:p>
            <a:endParaRPr b="1" sz="4400" lang="en-GB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48635" name=""/>
          <p:cNvSpPr txBox="1"/>
          <p:nvPr/>
        </p:nvSpPr>
        <p:spPr>
          <a:xfrm>
            <a:off x="1723462" y="1503399"/>
            <a:ext cx="8076699" cy="688339"/>
          </a:xfrm>
          <a:prstGeom prst="rect"/>
          <a:noFill/>
          <a:ln>
            <a:noFill/>
            <a:prstDash val="solid"/>
          </a:ln>
        </p:spPr>
        <p:txBody>
          <a:bodyPr rtlCol="0" wrap="square">
            <a:spAutoFit/>
          </a:bodyPr>
          <a:p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S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U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B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ULES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:</a:t>
            </a:r>
            <a:r>
              <a:rPr b="1" sz="4000" lang="en-US" u="none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endParaRPr b="1" sz="4000" lang="en-GB" u="none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48636" name=""/>
          <p:cNvSpPr txBox="1"/>
          <p:nvPr/>
        </p:nvSpPr>
        <p:spPr>
          <a:xfrm>
            <a:off x="1723461" y="2191737"/>
            <a:ext cx="11542899" cy="1691640"/>
          </a:xfrm>
          <a:prstGeom prst="rect"/>
        </p:spPr>
        <p:txBody>
          <a:bodyPr rtlCol="0" wrap="square">
            <a:spAutoFit/>
          </a:bodyPr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o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u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ct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Management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indent="-457200" marL="457200">
              <a:lnSpc>
                <a:spcPct val="150000"/>
              </a:lnSpc>
              <a:buFont typeface="Arial"/>
              <a:buChar char="•"/>
            </a:pP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l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v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ery</a:t>
            </a:r>
            <a:r>
              <a:rPr altLang="en-US" sz="3600" lang="en-US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Management</a:t>
            </a:r>
            <a:endParaRPr sz="3600" lang="en-GB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</p:txBody>
      </p:sp>
      <p:sp>
        <p:nvSpPr>
          <p:cNvPr id="1048637" name=""/>
          <p:cNvSpPr/>
          <p:nvPr/>
        </p:nvSpPr>
        <p:spPr>
          <a:xfrm flipV="1">
            <a:off x="1542939" y="1311168"/>
            <a:ext cx="5959539" cy="6119"/>
          </a:xfrm>
          <a:prstGeom prst="rect"/>
          <a:noFill/>
          <a:ln w="63500">
            <a:solidFill>
              <a:srgbClr val="FF0000"/>
            </a:solidFill>
            <a:prstDash val="solid"/>
          </a:ln>
        </p:spPr>
        <p:txBody>
          <a:bodyPr anchor="ctr"/>
          <a:p>
            <a:pPr algn="ctr"/>
            <a:endParaRPr lang="en-GB"/>
          </a:p>
        </p:txBody>
      </p:sp>
      <p:cxnSp>
        <p:nvCxnSpPr>
          <p:cNvPr id="3145738" name=""/>
          <p:cNvCxnSpPr>
            <a:cxnSpLocks/>
          </p:cNvCxnSpPr>
          <p:nvPr/>
        </p:nvCxnSpPr>
        <p:spPr>
          <a:xfrm>
            <a:off x="-3690649" y="-382527"/>
            <a:ext cx="8693276" cy="7536232"/>
          </a:xfrm>
          <a:prstGeom prst="bentConnector3"/>
          <a:solidFill>
            <a:srgbClr val="FFFFFF"/>
          </a:solidFill>
          <a:ln w="63500">
            <a:solidFill>
              <a:srgbClr val="666666"/>
            </a:solidFill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ONLINE PIZZA SHOP</dc:title>
  <dc:creator>ananthusureshkk151@gmail.com</dc:creator>
  <cp:lastModifiedBy>ananthusureshkk151@gmail.com</cp:lastModifiedBy>
  <dcterms:created xsi:type="dcterms:W3CDTF">2020-07-13T11:06:32Z</dcterms:created>
  <dcterms:modified xsi:type="dcterms:W3CDTF">2020-07-27T11:03:32Z</dcterms:modified>
</cp:coreProperties>
</file>